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63" r:id="rId6"/>
    <p:sldId id="262" r:id="rId7"/>
    <p:sldId id="259" r:id="rId8"/>
    <p:sldId id="260" r:id="rId9"/>
    <p:sldId id="265"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D29F9DC-7C4B-426E-982E-51E4226C2EAE}"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9F9DC-7C4B-426E-982E-51E4226C2EAE}"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9F9DC-7C4B-426E-982E-51E4226C2EAE}"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D29F9DC-7C4B-426E-982E-51E4226C2EAE}"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D29F9DC-7C4B-426E-982E-51E4226C2EAE}" type="datetimeFigureOut">
              <a:rPr lang="en-US" smtClean="0"/>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D29F9DC-7C4B-426E-982E-51E4226C2EAE}"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D29F9DC-7C4B-426E-982E-51E4226C2EAE}" type="datetimeFigureOut">
              <a:rPr lang="en-US" smtClean="0"/>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D29F9DC-7C4B-426E-982E-51E4226C2EAE}" type="datetimeFigureOut">
              <a:rPr lang="en-US" smtClean="0"/>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9F9DC-7C4B-426E-982E-51E4226C2EAE}" type="datetimeFigureOut">
              <a:rPr lang="en-US" smtClean="0"/>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9F9DC-7C4B-426E-982E-51E4226C2EAE}"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D29F9DC-7C4B-426E-982E-51E4226C2EAE}" type="datetimeFigureOut">
              <a:rPr lang="en-US" smtClean="0"/>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F25170-368F-4C5E-B3FF-AFEF4C4D41B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29F9DC-7C4B-426E-982E-51E4226C2EAE}" type="datetimeFigureOut">
              <a:rPr lang="en-US" smtClean="0"/>
              <a:t>8/1/2012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F25170-368F-4C5E-B3FF-AFEF4C4D41BB}"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sfgate.com/opinion/brinkley/article/Afghanistan-s-dirty-little-secret-3176762.php"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19201"/>
            <a:ext cx="7772400" cy="1752600"/>
          </a:xfrm>
        </p:spPr>
        <p:txBody>
          <a:bodyPr>
            <a:normAutofit/>
          </a:bodyPr>
          <a:lstStyle/>
          <a:p>
            <a:r>
              <a:rPr lang="en-US" i="1" dirty="0" smtClean="0">
                <a:latin typeface="Harrington" pitchFamily="82" charset="0"/>
              </a:rPr>
              <a:t>The Kite Runner</a:t>
            </a:r>
            <a:br>
              <a:rPr lang="en-US" i="1" dirty="0" smtClean="0">
                <a:latin typeface="Harrington" pitchFamily="82" charset="0"/>
              </a:rPr>
            </a:br>
            <a:r>
              <a:rPr lang="en-US" sz="2000" i="1" dirty="0" smtClean="0">
                <a:latin typeface="Harrington" pitchFamily="82" charset="0"/>
              </a:rPr>
              <a:t>By: </a:t>
            </a:r>
            <a:r>
              <a:rPr lang="en-US" sz="2000" i="1" dirty="0" err="1" smtClean="0">
                <a:latin typeface="Harrington" pitchFamily="82" charset="0"/>
              </a:rPr>
              <a:t>Khaled</a:t>
            </a:r>
            <a:r>
              <a:rPr lang="en-US" sz="2000" i="1" dirty="0" smtClean="0">
                <a:latin typeface="Harrington" pitchFamily="82" charset="0"/>
              </a:rPr>
              <a:t> </a:t>
            </a:r>
            <a:r>
              <a:rPr lang="en-US" sz="2000" i="1" dirty="0" err="1" smtClean="0">
                <a:latin typeface="Harrington" pitchFamily="82" charset="0"/>
              </a:rPr>
              <a:t>Hosseini</a:t>
            </a:r>
            <a:endParaRPr lang="en-US" i="1" dirty="0">
              <a:latin typeface="Harrington" pitchFamily="82" charset="0"/>
            </a:endParaRPr>
          </a:p>
        </p:txBody>
      </p:sp>
      <p:sp>
        <p:nvSpPr>
          <p:cNvPr id="3" name="Subtitle 2"/>
          <p:cNvSpPr>
            <a:spLocks noGrp="1"/>
          </p:cNvSpPr>
          <p:nvPr>
            <p:ph type="subTitle" idx="1"/>
          </p:nvPr>
        </p:nvSpPr>
        <p:spPr/>
        <p:txBody>
          <a:bodyPr/>
          <a:lstStyle/>
          <a:p>
            <a:endParaRPr lang="en-US" dirty="0" smtClean="0"/>
          </a:p>
          <a:p>
            <a:endParaRPr lang="en-US" dirty="0"/>
          </a:p>
        </p:txBody>
      </p:sp>
      <p:pic>
        <p:nvPicPr>
          <p:cNvPr id="1026" name="Picture 2" descr="C:\Documents and Settings\Guest\My Documents\My Pictures\kite runner.jpg"/>
          <p:cNvPicPr>
            <a:picLocks noChangeAspect="1" noChangeArrowheads="1"/>
          </p:cNvPicPr>
          <p:nvPr/>
        </p:nvPicPr>
        <p:blipFill>
          <a:blip r:embed="rId2" cstate="print"/>
          <a:srcRect/>
          <a:stretch>
            <a:fillRect/>
          </a:stretch>
        </p:blipFill>
        <p:spPr bwMode="auto">
          <a:xfrm>
            <a:off x="1905000" y="3124200"/>
            <a:ext cx="5562600" cy="3124200"/>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304800"/>
            <a:ext cx="8686800" cy="5509200"/>
          </a:xfrm>
          <a:prstGeom prst="rect">
            <a:avLst/>
          </a:prstGeom>
          <a:noFill/>
        </p:spPr>
        <p:txBody>
          <a:bodyPr wrap="square" rtlCol="0">
            <a:spAutoFit/>
          </a:bodyPr>
          <a:lstStyle/>
          <a:p>
            <a:pPr algn="ctr"/>
            <a:endParaRPr lang="en-US" sz="1600" dirty="0" smtClean="0">
              <a:latin typeface="Harrington" pitchFamily="82" charset="0"/>
              <a:hlinkClick r:id="rId2"/>
            </a:endParaRPr>
          </a:p>
          <a:p>
            <a:pPr algn="ctr"/>
            <a:endParaRPr lang="en-US" sz="1600" dirty="0">
              <a:latin typeface="Harrington" pitchFamily="82" charset="0"/>
              <a:hlinkClick r:id="rId2"/>
            </a:endParaRPr>
          </a:p>
          <a:p>
            <a:pPr algn="ctr"/>
            <a:endParaRPr lang="en-US" sz="1600" dirty="0" smtClean="0">
              <a:latin typeface="Harrington" pitchFamily="82" charset="0"/>
              <a:hlinkClick r:id="rId2"/>
            </a:endParaRPr>
          </a:p>
          <a:p>
            <a:pPr algn="ctr"/>
            <a:endParaRPr lang="en-US" sz="1600" dirty="0">
              <a:latin typeface="Harrington" pitchFamily="82" charset="0"/>
              <a:hlinkClick r:id="rId2"/>
            </a:endParaRPr>
          </a:p>
          <a:p>
            <a:pPr algn="ctr"/>
            <a:endParaRPr lang="en-US" sz="1600" dirty="0" smtClean="0">
              <a:latin typeface="Harrington" pitchFamily="82" charset="0"/>
              <a:hlinkClick r:id="rId2"/>
            </a:endParaRPr>
          </a:p>
          <a:p>
            <a:pPr algn="ctr"/>
            <a:endParaRPr lang="en-US" sz="1600" dirty="0">
              <a:latin typeface="Harrington" pitchFamily="82" charset="0"/>
              <a:hlinkClick r:id="rId2"/>
            </a:endParaRPr>
          </a:p>
          <a:p>
            <a:pPr algn="ctr"/>
            <a:endParaRPr lang="en-US" sz="1600" dirty="0" smtClean="0">
              <a:latin typeface="Harrington" pitchFamily="82" charset="0"/>
              <a:hlinkClick r:id="rId2"/>
            </a:endParaRPr>
          </a:p>
          <a:p>
            <a:pPr algn="ctr"/>
            <a:r>
              <a:rPr lang="en-US" sz="1600" dirty="0" smtClean="0">
                <a:latin typeface="Harrington" pitchFamily="82" charset="0"/>
                <a:hlinkClick r:id="rId2"/>
              </a:rPr>
              <a:t>http://www.sfgate.com/opinion/brinkley/article/Afghanistan-s-dirty-little-secret-3176762.php</a:t>
            </a: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smtClean="0">
              <a:latin typeface="Harrington" pitchFamily="82" charset="0"/>
            </a:endParaRPr>
          </a:p>
          <a:p>
            <a:pPr algn="ctr"/>
            <a:endParaRPr lang="en-US" sz="1600" dirty="0">
              <a:latin typeface="Harrington" pitchFamily="82" charset="0"/>
            </a:endParaRPr>
          </a:p>
          <a:p>
            <a:pPr algn="ctr"/>
            <a:endParaRPr lang="en-US" sz="1600" dirty="0">
              <a:latin typeface="Harrington" pitchFamily="8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763000" cy="6801862"/>
          </a:xfrm>
          <a:prstGeom prst="rect">
            <a:avLst/>
          </a:prstGeom>
          <a:noFill/>
        </p:spPr>
        <p:txBody>
          <a:bodyPr wrap="square" rtlCol="0">
            <a:spAutoFit/>
          </a:bodyPr>
          <a:lstStyle/>
          <a:p>
            <a:pPr algn="ctr"/>
            <a:r>
              <a:rPr lang="en-US" sz="2800" dirty="0" err="1" smtClean="0">
                <a:latin typeface="Harrington" pitchFamily="82" charset="0"/>
              </a:rPr>
              <a:t>Khaled</a:t>
            </a:r>
            <a:r>
              <a:rPr lang="en-US" sz="2800" dirty="0" smtClean="0">
                <a:latin typeface="Harrington" pitchFamily="82" charset="0"/>
              </a:rPr>
              <a:t> </a:t>
            </a:r>
            <a:r>
              <a:rPr lang="en-US" sz="2800" dirty="0" err="1" smtClean="0">
                <a:latin typeface="Harrington" pitchFamily="82" charset="0"/>
              </a:rPr>
              <a:t>Hossieini</a:t>
            </a:r>
            <a:endParaRPr lang="en-US" sz="2800" dirty="0" smtClean="0">
              <a:latin typeface="Harrington" pitchFamily="82" charset="0"/>
            </a:endParaRPr>
          </a:p>
          <a:p>
            <a:pPr algn="ctr"/>
            <a:endParaRPr lang="en-US" sz="2800" dirty="0">
              <a:latin typeface="Harrington" pitchFamily="82" charset="0"/>
            </a:endParaRPr>
          </a:p>
          <a:p>
            <a:pPr>
              <a:buFont typeface="Wingdings"/>
              <a:buChar char="Ø"/>
            </a:pPr>
            <a:r>
              <a:rPr lang="en-US" sz="2000" dirty="0" smtClean="0">
                <a:latin typeface="Harrington" pitchFamily="82" charset="0"/>
              </a:rPr>
              <a:t>Born in Kabul, Afghanistan 1965. His family lived in the affluent </a:t>
            </a:r>
            <a:r>
              <a:rPr lang="en-US" sz="2000" dirty="0" err="1" smtClean="0">
                <a:latin typeface="Harrington" pitchFamily="82" charset="0"/>
              </a:rPr>
              <a:t>Wazir</a:t>
            </a:r>
            <a:r>
              <a:rPr lang="en-US" sz="2000" dirty="0" smtClean="0">
                <a:latin typeface="Harrington" pitchFamily="82" charset="0"/>
              </a:rPr>
              <a:t> Akbar Khan district of the city.</a:t>
            </a:r>
          </a:p>
          <a:p>
            <a:pPr>
              <a:buFont typeface="Wingdings"/>
              <a:buChar char="Ø"/>
            </a:pPr>
            <a:r>
              <a:rPr lang="en-US" sz="2000" dirty="0" smtClean="0">
                <a:latin typeface="Harrington" pitchFamily="82" charset="0"/>
              </a:rPr>
              <a:t>His father was a diplomat with the Afghan Foreign Ministry and his mother taught Farsi and History.</a:t>
            </a:r>
          </a:p>
          <a:p>
            <a:pPr>
              <a:buFont typeface="Wingdings"/>
              <a:buChar char="Ø"/>
            </a:pPr>
            <a:r>
              <a:rPr lang="en-US" sz="2000" dirty="0" err="1" smtClean="0">
                <a:latin typeface="Harrington" pitchFamily="82" charset="0"/>
              </a:rPr>
              <a:t>Khaled</a:t>
            </a:r>
            <a:r>
              <a:rPr lang="en-US" sz="2000" dirty="0" smtClean="0">
                <a:latin typeface="Harrington" pitchFamily="82" charset="0"/>
              </a:rPr>
              <a:t> loved kite running, western movies, and reading.</a:t>
            </a:r>
          </a:p>
          <a:p>
            <a:pPr>
              <a:buFont typeface="Wingdings"/>
              <a:buChar char="Ø"/>
            </a:pPr>
            <a:r>
              <a:rPr lang="en-US" sz="2000" dirty="0" smtClean="0">
                <a:latin typeface="Harrington" pitchFamily="82" charset="0"/>
              </a:rPr>
              <a:t>In 1976 the Afghan Foreign Ministry relocated the </a:t>
            </a:r>
            <a:r>
              <a:rPr lang="en-US" sz="2000" dirty="0" err="1" smtClean="0">
                <a:latin typeface="Harrington" pitchFamily="82" charset="0"/>
              </a:rPr>
              <a:t>Hossieni</a:t>
            </a:r>
            <a:r>
              <a:rPr lang="en-US" sz="2000" dirty="0" smtClean="0">
                <a:latin typeface="Harrington" pitchFamily="82" charset="0"/>
              </a:rPr>
              <a:t> family </a:t>
            </a:r>
            <a:r>
              <a:rPr lang="en-US" sz="2000" dirty="0">
                <a:latin typeface="Harrington" pitchFamily="82" charset="0"/>
              </a:rPr>
              <a:t>t</a:t>
            </a:r>
            <a:r>
              <a:rPr lang="en-US" sz="2000" dirty="0" smtClean="0">
                <a:latin typeface="Harrington" pitchFamily="82" charset="0"/>
              </a:rPr>
              <a:t>o Paris. In 1980 they wanted to return to Kabul but it had undergone an invasion by the Soviet Army.</a:t>
            </a:r>
          </a:p>
          <a:p>
            <a:pPr>
              <a:buFont typeface="Wingdings"/>
              <a:buChar char="Ø"/>
            </a:pPr>
            <a:r>
              <a:rPr lang="en-US" sz="2000" dirty="0" err="1" smtClean="0">
                <a:latin typeface="Harrington" pitchFamily="82" charset="0"/>
              </a:rPr>
              <a:t>Hossieni</a:t>
            </a:r>
            <a:r>
              <a:rPr lang="en-US" sz="2000" dirty="0" smtClean="0">
                <a:latin typeface="Harrington" pitchFamily="82" charset="0"/>
              </a:rPr>
              <a:t> family was granted political asylum in the United States.</a:t>
            </a:r>
          </a:p>
          <a:p>
            <a:pPr>
              <a:buFont typeface="Wingdings"/>
              <a:buChar char="Ø"/>
            </a:pPr>
            <a:r>
              <a:rPr lang="en-US" sz="2000" dirty="0" smtClean="0">
                <a:latin typeface="Harrington" pitchFamily="82" charset="0"/>
              </a:rPr>
              <a:t>1980 relocated to San Jose, California. </a:t>
            </a:r>
            <a:r>
              <a:rPr lang="en-US" sz="2000" dirty="0" err="1" smtClean="0">
                <a:latin typeface="Harrington" pitchFamily="82" charset="0"/>
              </a:rPr>
              <a:t>Khaled</a:t>
            </a:r>
            <a:r>
              <a:rPr lang="en-US" sz="2000" dirty="0" smtClean="0">
                <a:latin typeface="Harrington" pitchFamily="82" charset="0"/>
              </a:rPr>
              <a:t> was 15.</a:t>
            </a:r>
          </a:p>
          <a:p>
            <a:pPr>
              <a:buFont typeface="Wingdings"/>
              <a:buChar char="Ø"/>
            </a:pPr>
            <a:r>
              <a:rPr lang="en-US" sz="2000" dirty="0" err="1" smtClean="0">
                <a:latin typeface="Harrington" pitchFamily="82" charset="0"/>
              </a:rPr>
              <a:t>Khald</a:t>
            </a:r>
            <a:r>
              <a:rPr lang="en-US" sz="2000" dirty="0" smtClean="0">
                <a:latin typeface="Harrington" pitchFamily="82" charset="0"/>
              </a:rPr>
              <a:t> graduated high school in 1984 and received his Medical Degree in1993 which he then completed an his residency.</a:t>
            </a:r>
          </a:p>
          <a:p>
            <a:pPr>
              <a:buFont typeface="Wingdings"/>
              <a:buChar char="Ø"/>
            </a:pPr>
            <a:r>
              <a:rPr lang="en-US" sz="2000" dirty="0" smtClean="0">
                <a:latin typeface="Harrington" pitchFamily="82" charset="0"/>
              </a:rPr>
              <a:t>While in medical school </a:t>
            </a:r>
            <a:r>
              <a:rPr lang="en-US" sz="2000" i="1" dirty="0" smtClean="0">
                <a:latin typeface="Harrington" pitchFamily="82" charset="0"/>
              </a:rPr>
              <a:t>The Kite Runner</a:t>
            </a:r>
            <a:r>
              <a:rPr lang="en-US" sz="2000" dirty="0" smtClean="0">
                <a:latin typeface="Harrington" pitchFamily="82" charset="0"/>
              </a:rPr>
              <a:t> was penned.</a:t>
            </a:r>
          </a:p>
          <a:p>
            <a:pPr>
              <a:buFont typeface="Wingdings"/>
              <a:buChar char="Ø"/>
            </a:pPr>
            <a:r>
              <a:rPr lang="en-US" sz="2000" dirty="0" smtClean="0">
                <a:latin typeface="Harrington" pitchFamily="82" charset="0"/>
              </a:rPr>
              <a:t>After 27 years of being away from Afghanistan, </a:t>
            </a:r>
            <a:r>
              <a:rPr lang="en-US" sz="2000" dirty="0" err="1" smtClean="0">
                <a:latin typeface="Harrington" pitchFamily="82" charset="0"/>
              </a:rPr>
              <a:t>Khaled</a:t>
            </a:r>
            <a:r>
              <a:rPr lang="en-US" sz="2000" dirty="0" smtClean="0">
                <a:latin typeface="Harrington" pitchFamily="82" charset="0"/>
              </a:rPr>
              <a:t> returned after he published </a:t>
            </a:r>
            <a:r>
              <a:rPr lang="en-US" sz="2000" i="1" dirty="0" smtClean="0">
                <a:latin typeface="Harrington" pitchFamily="82" charset="0"/>
              </a:rPr>
              <a:t>The Kite Runner</a:t>
            </a:r>
            <a:r>
              <a:rPr lang="en-US" sz="2000" dirty="0" smtClean="0">
                <a:latin typeface="Harrington" pitchFamily="82" charset="0"/>
              </a:rPr>
              <a:t>.</a:t>
            </a:r>
          </a:p>
          <a:p>
            <a:pPr>
              <a:buFont typeface="Wingdings"/>
              <a:buChar char="Ø"/>
            </a:pPr>
            <a:r>
              <a:rPr lang="en-US" sz="2000" dirty="0">
                <a:latin typeface="Harrington" pitchFamily="82" charset="0"/>
              </a:rPr>
              <a:t> </a:t>
            </a:r>
            <a:r>
              <a:rPr lang="en-US" sz="2000" i="1" dirty="0" smtClean="0">
                <a:latin typeface="Harrington" pitchFamily="82" charset="0"/>
              </a:rPr>
              <a:t>The Kite Runner </a:t>
            </a:r>
            <a:r>
              <a:rPr lang="en-US" sz="2000" dirty="0" smtClean="0">
                <a:latin typeface="Harrington" pitchFamily="82" charset="0"/>
              </a:rPr>
              <a:t>is </a:t>
            </a:r>
            <a:r>
              <a:rPr lang="en-US" sz="2000" dirty="0" err="1" smtClean="0">
                <a:latin typeface="Harrington" pitchFamily="82" charset="0"/>
              </a:rPr>
              <a:t>Khaled’s</a:t>
            </a:r>
            <a:r>
              <a:rPr lang="en-US" sz="2000" dirty="0" smtClean="0">
                <a:latin typeface="Harrington" pitchFamily="82" charset="0"/>
              </a:rPr>
              <a:t> first novel</a:t>
            </a:r>
          </a:p>
          <a:p>
            <a:pPr>
              <a:buFont typeface="Wingdings"/>
              <a:buChar char="Ø"/>
            </a:pPr>
            <a:endParaRPr lang="en-US" sz="2000" dirty="0" smtClean="0">
              <a:latin typeface="Harrington" pitchFamily="82" charset="0"/>
            </a:endParaRPr>
          </a:p>
          <a:p>
            <a:pPr>
              <a:buFont typeface="Wingdings"/>
              <a:buChar char="Ø"/>
            </a:pPr>
            <a:endParaRPr lang="en-US" sz="2000" dirty="0" smtClean="0">
              <a:latin typeface="Harrington" pitchFamily="82" charset="0"/>
            </a:endParaRPr>
          </a:p>
          <a:p>
            <a:pPr>
              <a:buFont typeface="Wingdings"/>
              <a:buChar char="Ø"/>
            </a:pPr>
            <a:endParaRPr lang="en-US" sz="2000" dirty="0">
              <a:latin typeface="Harrington" pitchFamily="8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28600" y="228600"/>
            <a:ext cx="8686800" cy="6247864"/>
          </a:xfrm>
          <a:prstGeom prst="rect">
            <a:avLst/>
          </a:prstGeom>
          <a:noFill/>
        </p:spPr>
        <p:txBody>
          <a:bodyPr wrap="square" rtlCol="0">
            <a:spAutoFit/>
          </a:bodyPr>
          <a:lstStyle/>
          <a:p>
            <a:pPr algn="ctr"/>
            <a:r>
              <a:rPr lang="en-US" sz="3200" i="1" dirty="0" smtClean="0">
                <a:latin typeface="Harrington" pitchFamily="82" charset="0"/>
              </a:rPr>
              <a:t>The Kite Runner </a:t>
            </a:r>
            <a:r>
              <a:rPr lang="en-US" sz="3200" dirty="0" smtClean="0">
                <a:latin typeface="Harrington" pitchFamily="82" charset="0"/>
              </a:rPr>
              <a:t>Introduction</a:t>
            </a:r>
          </a:p>
          <a:p>
            <a:pPr algn="ctr"/>
            <a:endParaRPr lang="en-US" sz="3200" dirty="0">
              <a:latin typeface="Harrington" pitchFamily="82" charset="0"/>
            </a:endParaRPr>
          </a:p>
          <a:p>
            <a:pPr algn="ctr"/>
            <a:endParaRPr lang="en-US" sz="3200" dirty="0" smtClean="0">
              <a:latin typeface="Harrington" pitchFamily="82" charset="0"/>
            </a:endParaRPr>
          </a:p>
          <a:p>
            <a:pPr>
              <a:buFont typeface="Wingdings" pitchFamily="2" charset="2"/>
              <a:buChar char="Ø"/>
            </a:pPr>
            <a:r>
              <a:rPr lang="en-US" sz="2800" dirty="0" smtClean="0">
                <a:latin typeface="Harrington" pitchFamily="82" charset="0"/>
              </a:rPr>
              <a:t>First Afghan novel to be written in English</a:t>
            </a:r>
          </a:p>
          <a:p>
            <a:pPr>
              <a:buFont typeface="Wingdings" pitchFamily="2" charset="2"/>
              <a:buChar char="Ø"/>
            </a:pPr>
            <a:r>
              <a:rPr lang="en-US" sz="2800" dirty="0" smtClean="0">
                <a:latin typeface="Harrington" pitchFamily="82" charset="0"/>
              </a:rPr>
              <a:t>Over 9 million copies sold world wide</a:t>
            </a:r>
          </a:p>
          <a:p>
            <a:pPr>
              <a:buFont typeface="Wingdings" pitchFamily="2" charset="2"/>
              <a:buChar char="Ø"/>
            </a:pPr>
            <a:r>
              <a:rPr lang="en-US" sz="2800" dirty="0" smtClean="0">
                <a:latin typeface="Harrington" pitchFamily="82" charset="0"/>
              </a:rPr>
              <a:t>Is on the list of “Banned and Challenged” books</a:t>
            </a:r>
          </a:p>
          <a:p>
            <a:pPr>
              <a:buFont typeface="Wingdings" pitchFamily="2" charset="2"/>
              <a:buChar char="Ø"/>
            </a:pPr>
            <a:r>
              <a:rPr lang="en-US" sz="2800" dirty="0" smtClean="0">
                <a:latin typeface="Harrington" pitchFamily="82" charset="0"/>
              </a:rPr>
              <a:t>Kite Running is a popular Afghan pastime</a:t>
            </a:r>
          </a:p>
          <a:p>
            <a:pPr>
              <a:buFont typeface="Wingdings" pitchFamily="2" charset="2"/>
              <a:buChar char="Ø"/>
            </a:pPr>
            <a:r>
              <a:rPr lang="en-US" sz="2800" i="1" dirty="0" smtClean="0">
                <a:latin typeface="Harrington" pitchFamily="82" charset="0"/>
              </a:rPr>
              <a:t>The Kite Runner</a:t>
            </a:r>
            <a:r>
              <a:rPr lang="en-US" sz="2800" dirty="0" smtClean="0">
                <a:latin typeface="Harrington" pitchFamily="82" charset="0"/>
              </a:rPr>
              <a:t> take </a:t>
            </a:r>
            <a:r>
              <a:rPr lang="en-US" sz="2800" dirty="0">
                <a:latin typeface="Harrington" pitchFamily="82" charset="0"/>
              </a:rPr>
              <a:t>p</a:t>
            </a:r>
            <a:r>
              <a:rPr lang="en-US" sz="2800" dirty="0" smtClean="0">
                <a:latin typeface="Harrington" pitchFamily="82" charset="0"/>
              </a:rPr>
              <a:t>lace in Afghanistan, Pakistan and America (1970’s-2000’s).</a:t>
            </a:r>
          </a:p>
          <a:p>
            <a:endParaRPr lang="en-US" sz="2800" i="1" dirty="0" smtClean="0">
              <a:latin typeface="Harrington" pitchFamily="82" charset="0"/>
            </a:endParaRPr>
          </a:p>
          <a:p>
            <a:pPr>
              <a:buFont typeface="Wingdings" pitchFamily="2" charset="2"/>
              <a:buChar char="Ø"/>
            </a:pPr>
            <a:endParaRPr lang="en-US" sz="3600" dirty="0" smtClean="0">
              <a:latin typeface="Harrington" pitchFamily="82" charset="0"/>
            </a:endParaRPr>
          </a:p>
          <a:p>
            <a:pPr>
              <a:buFont typeface="Wingdings" pitchFamily="2" charset="2"/>
              <a:buChar char="Ø"/>
            </a:pPr>
            <a:endParaRPr lang="en-US" sz="2400" dirty="0" smtClean="0">
              <a:latin typeface="Harrington" pitchFamily="82" charset="0"/>
            </a:endParaRPr>
          </a:p>
          <a:p>
            <a:pPr>
              <a:buFont typeface="Wingdings" pitchFamily="2" charset="2"/>
              <a:buChar char="Ø"/>
            </a:pPr>
            <a:endParaRPr lang="en-US" sz="2400" dirty="0" smtClean="0">
              <a:latin typeface="Harrington" pitchFamily="82" charset="0"/>
            </a:endParaRPr>
          </a:p>
          <a:p>
            <a:pPr algn="ctr"/>
            <a:endParaRPr lang="en-US" sz="2400" i="1" dirty="0">
              <a:latin typeface="Harrington" pitchFamily="82"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52400" y="228600"/>
            <a:ext cx="8839200" cy="2677656"/>
          </a:xfrm>
          <a:prstGeom prst="rect">
            <a:avLst/>
          </a:prstGeom>
          <a:noFill/>
        </p:spPr>
        <p:txBody>
          <a:bodyPr wrap="square" rtlCol="0">
            <a:spAutoFit/>
          </a:bodyPr>
          <a:lstStyle/>
          <a:p>
            <a:pPr algn="ctr"/>
            <a:r>
              <a:rPr lang="en-US" sz="2800" dirty="0" smtClean="0">
                <a:latin typeface="Harrington" pitchFamily="82" charset="0"/>
              </a:rPr>
              <a:t>History of Afghanistan</a:t>
            </a:r>
          </a:p>
          <a:p>
            <a:pPr algn="ctr"/>
            <a:endParaRPr lang="en-US" sz="2800" dirty="0">
              <a:latin typeface="Harrington" pitchFamily="82" charset="0"/>
            </a:endParaRPr>
          </a:p>
          <a:p>
            <a:pPr algn="ctr"/>
            <a:endParaRPr lang="en-US" sz="2800" dirty="0" smtClean="0">
              <a:latin typeface="Harrington" pitchFamily="82" charset="0"/>
            </a:endParaRPr>
          </a:p>
          <a:p>
            <a:pPr algn="ctr"/>
            <a:endParaRPr lang="en-US" sz="2800" dirty="0">
              <a:latin typeface="Harrington" pitchFamily="82" charset="0"/>
            </a:endParaRPr>
          </a:p>
          <a:p>
            <a:pPr algn="ctr"/>
            <a:endParaRPr lang="en-US" sz="2800" dirty="0" smtClean="0">
              <a:latin typeface="Harrington" pitchFamily="82" charset="0"/>
            </a:endParaRPr>
          </a:p>
          <a:p>
            <a:pPr algn="ctr"/>
            <a:endParaRPr lang="en-US" sz="2800" dirty="0">
              <a:latin typeface="Harrington" pitchFamily="82" charset="0"/>
            </a:endParaRPr>
          </a:p>
        </p:txBody>
      </p:sp>
      <p:pic>
        <p:nvPicPr>
          <p:cNvPr id="2050" name="Picture 2" descr="http://1389blog.com/pix/Afghanistan-Map.jpg"/>
          <p:cNvPicPr>
            <a:picLocks noChangeAspect="1" noChangeArrowheads="1"/>
          </p:cNvPicPr>
          <p:nvPr/>
        </p:nvPicPr>
        <p:blipFill>
          <a:blip r:embed="rId2" cstate="print"/>
          <a:srcRect/>
          <a:stretch>
            <a:fillRect/>
          </a:stretch>
        </p:blipFill>
        <p:spPr bwMode="auto">
          <a:xfrm>
            <a:off x="2971800" y="838200"/>
            <a:ext cx="2562225" cy="2057400"/>
          </a:xfrm>
          <a:prstGeom prst="rect">
            <a:avLst/>
          </a:prstGeom>
          <a:noFill/>
        </p:spPr>
      </p:pic>
      <p:sp>
        <p:nvSpPr>
          <p:cNvPr id="4" name="TextBox 3"/>
          <p:cNvSpPr txBox="1"/>
          <p:nvPr/>
        </p:nvSpPr>
        <p:spPr>
          <a:xfrm>
            <a:off x="152400" y="3276600"/>
            <a:ext cx="8763000" cy="3970318"/>
          </a:xfrm>
          <a:prstGeom prst="rect">
            <a:avLst/>
          </a:prstGeom>
          <a:noFill/>
        </p:spPr>
        <p:txBody>
          <a:bodyPr wrap="square" rtlCol="0">
            <a:spAutoFit/>
          </a:bodyPr>
          <a:lstStyle/>
          <a:p>
            <a:pPr>
              <a:buFont typeface="Wingdings"/>
              <a:buChar char="Ø"/>
            </a:pPr>
            <a:r>
              <a:rPr lang="en-US" dirty="0" err="1" smtClean="0">
                <a:latin typeface="Harrington" pitchFamily="82" charset="0"/>
              </a:rPr>
              <a:t>Daud</a:t>
            </a:r>
            <a:r>
              <a:rPr lang="en-US" dirty="0" smtClean="0">
                <a:latin typeface="Harrington" pitchFamily="82" charset="0"/>
              </a:rPr>
              <a:t> Khan ruled from 1953-1963. He resigned in 1963.</a:t>
            </a:r>
          </a:p>
          <a:p>
            <a:pPr>
              <a:buFont typeface="Wingdings"/>
              <a:buChar char="Ø"/>
            </a:pPr>
            <a:r>
              <a:rPr lang="en-US" dirty="0" err="1" smtClean="0">
                <a:latin typeface="Harrington" pitchFamily="82" charset="0"/>
              </a:rPr>
              <a:t>Zahir</a:t>
            </a:r>
            <a:r>
              <a:rPr lang="en-US" dirty="0" smtClean="0">
                <a:latin typeface="Harrington" pitchFamily="82" charset="0"/>
              </a:rPr>
              <a:t> Shah is elected and institutes a constitution that is voted upon and well received.</a:t>
            </a:r>
          </a:p>
          <a:p>
            <a:pPr>
              <a:buFont typeface="Wingdings"/>
              <a:buChar char="Ø"/>
            </a:pPr>
            <a:r>
              <a:rPr lang="en-US" dirty="0">
                <a:latin typeface="Harrington" pitchFamily="82" charset="0"/>
              </a:rPr>
              <a:t>In 1973 </a:t>
            </a:r>
            <a:r>
              <a:rPr lang="en-US" dirty="0" err="1">
                <a:latin typeface="Harrington" pitchFamily="82" charset="0"/>
              </a:rPr>
              <a:t>Daud</a:t>
            </a:r>
            <a:r>
              <a:rPr lang="en-US" dirty="0">
                <a:latin typeface="Harrington" pitchFamily="82" charset="0"/>
              </a:rPr>
              <a:t> Khan returns to power with military support in an almost bloodless </a:t>
            </a:r>
            <a:r>
              <a:rPr lang="en-US" dirty="0" smtClean="0">
                <a:latin typeface="Harrington" pitchFamily="82" charset="0"/>
              </a:rPr>
              <a:t>coup. In 1979 </a:t>
            </a:r>
            <a:r>
              <a:rPr lang="en-US" dirty="0" err="1" smtClean="0">
                <a:latin typeface="Harrington" pitchFamily="82" charset="0"/>
              </a:rPr>
              <a:t>Daud</a:t>
            </a:r>
            <a:r>
              <a:rPr lang="en-US" dirty="0" smtClean="0">
                <a:latin typeface="Harrington" pitchFamily="82" charset="0"/>
              </a:rPr>
              <a:t> Khan is overthrown and family killed because he was going back to his old ways.</a:t>
            </a:r>
          </a:p>
          <a:p>
            <a:pPr>
              <a:buFont typeface="Wingdings"/>
              <a:buChar char="Ø"/>
            </a:pPr>
            <a:r>
              <a:rPr lang="en-US" dirty="0">
                <a:latin typeface="Harrington" pitchFamily="82" charset="0"/>
              </a:rPr>
              <a:t> </a:t>
            </a:r>
            <a:r>
              <a:rPr lang="en-US" dirty="0" smtClean="0">
                <a:latin typeface="Harrington" pitchFamily="82" charset="0"/>
              </a:rPr>
              <a:t>Battles ensue, Afghan against Afghan because some people wanted to westernize and others did not.</a:t>
            </a:r>
          </a:p>
          <a:p>
            <a:pPr>
              <a:buFont typeface="Wingdings"/>
              <a:buChar char="Ø"/>
            </a:pPr>
            <a:r>
              <a:rPr lang="en-US" dirty="0">
                <a:latin typeface="Harrington" pitchFamily="82" charset="0"/>
              </a:rPr>
              <a:t> </a:t>
            </a:r>
            <a:r>
              <a:rPr lang="en-US" dirty="0" smtClean="0">
                <a:latin typeface="Harrington" pitchFamily="82" charset="0"/>
              </a:rPr>
              <a:t>Still on going</a:t>
            </a:r>
            <a:r>
              <a:rPr lang="en-US" dirty="0"/>
              <a:t/>
            </a:r>
            <a:br>
              <a:rPr lang="en-US" dirty="0"/>
            </a:br>
            <a:r>
              <a:rPr lang="en-US" dirty="0"/>
              <a:t/>
            </a:r>
            <a:br>
              <a:rPr lang="en-US" dirty="0"/>
            </a:br>
            <a:endParaRPr lang="en-US" dirty="0"/>
          </a:p>
          <a:p>
            <a:pPr>
              <a:buFont typeface="Wingdings"/>
              <a:buChar char="Ø"/>
            </a:pPr>
            <a:endParaRPr lang="en-US" dirty="0" smtClean="0">
              <a:latin typeface="Harrington" pitchFamily="82" charset="0"/>
            </a:endParaRPr>
          </a:p>
          <a:p>
            <a:endParaRPr lang="en-US" dirty="0" smtClean="0">
              <a:latin typeface="Harrington" pitchFamily="82"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p:cNvPicPr>
            <a:picLocks noChangeAspect="1" noChangeArrowheads="1"/>
          </p:cNvPicPr>
          <p:nvPr/>
        </p:nvPicPr>
        <p:blipFill>
          <a:blip r:embed="rId2" cstate="print"/>
          <a:srcRect/>
          <a:stretch>
            <a:fillRect/>
          </a:stretch>
        </p:blipFill>
        <p:spPr bwMode="auto">
          <a:xfrm rot="-5400000">
            <a:off x="1739296" y="-1205896"/>
            <a:ext cx="5360608" cy="8382000"/>
          </a:xfrm>
          <a:prstGeom prst="rect">
            <a:avLst/>
          </a:prstGeom>
          <a:noFill/>
          <a:ln w="9525">
            <a:noFill/>
            <a:miter lim="800000"/>
            <a:headEnd/>
            <a:tailEnd/>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457200"/>
            <a:ext cx="8686800" cy="4278094"/>
          </a:xfrm>
          <a:prstGeom prst="rect">
            <a:avLst/>
          </a:prstGeom>
          <a:noFill/>
        </p:spPr>
        <p:txBody>
          <a:bodyPr wrap="square" rtlCol="0">
            <a:spAutoFit/>
          </a:bodyPr>
          <a:lstStyle/>
          <a:p>
            <a:pPr algn="ctr"/>
            <a:r>
              <a:rPr lang="en-US" sz="3600" dirty="0" smtClean="0">
                <a:latin typeface="Harrington" pitchFamily="82" charset="0"/>
              </a:rPr>
              <a:t>Tribal System</a:t>
            </a:r>
          </a:p>
          <a:p>
            <a:pPr algn="ctr"/>
            <a:endParaRPr lang="en-US" sz="3600" dirty="0" smtClean="0">
              <a:latin typeface="Harrington" pitchFamily="82" charset="0"/>
            </a:endParaRPr>
          </a:p>
          <a:p>
            <a:r>
              <a:rPr lang="en-US" sz="2800" dirty="0" smtClean="0">
                <a:latin typeface="Harrington" pitchFamily="82" charset="0"/>
              </a:rPr>
              <a:t>Hierarchical network of several tribes</a:t>
            </a:r>
          </a:p>
          <a:p>
            <a:r>
              <a:rPr lang="en-US" sz="2800" dirty="0">
                <a:latin typeface="Harrington" pitchFamily="82" charset="0"/>
              </a:rPr>
              <a:t>	</a:t>
            </a:r>
            <a:r>
              <a:rPr lang="en-US" sz="2800" dirty="0" smtClean="0">
                <a:latin typeface="Harrington" pitchFamily="82" charset="0"/>
              </a:rPr>
              <a:t>	&gt;</a:t>
            </a:r>
            <a:r>
              <a:rPr lang="en-US" sz="2800" b="1" u="sng" dirty="0" err="1" smtClean="0">
                <a:latin typeface="Harrington" pitchFamily="82" charset="0"/>
              </a:rPr>
              <a:t>Pashtun</a:t>
            </a:r>
            <a:r>
              <a:rPr lang="en-US" sz="2800" b="1" u="sng" dirty="0" smtClean="0">
                <a:latin typeface="Harrington" pitchFamily="82" charset="0"/>
              </a:rPr>
              <a:t>:</a:t>
            </a:r>
            <a:r>
              <a:rPr lang="en-US" sz="2800" dirty="0" smtClean="0">
                <a:latin typeface="Harrington" pitchFamily="82" charset="0"/>
              </a:rPr>
              <a:t> Most numerous and most powerful</a:t>
            </a:r>
          </a:p>
          <a:p>
            <a:r>
              <a:rPr lang="en-US" sz="2800" dirty="0">
                <a:latin typeface="Harrington" pitchFamily="82" charset="0"/>
              </a:rPr>
              <a:t>	</a:t>
            </a:r>
            <a:r>
              <a:rPr lang="en-US" sz="2800" dirty="0" smtClean="0">
                <a:latin typeface="Harrington" pitchFamily="82" charset="0"/>
              </a:rPr>
              <a:t>	&gt; </a:t>
            </a:r>
            <a:r>
              <a:rPr lang="en-US" sz="2800" b="1" u="sng" dirty="0" err="1" smtClean="0">
                <a:latin typeface="Harrington" pitchFamily="82" charset="0"/>
              </a:rPr>
              <a:t>Hazara</a:t>
            </a:r>
            <a:r>
              <a:rPr lang="en-US" sz="2800" b="1" u="sng" dirty="0" smtClean="0">
                <a:latin typeface="Harrington" pitchFamily="82" charset="0"/>
              </a:rPr>
              <a:t>:</a:t>
            </a:r>
            <a:r>
              <a:rPr lang="en-US" sz="2800" dirty="0" smtClean="0">
                <a:latin typeface="Harrington" pitchFamily="82" charset="0"/>
              </a:rPr>
              <a:t>  Least powerful tribe, mountain dwellers</a:t>
            </a:r>
          </a:p>
          <a:p>
            <a:endParaRPr lang="en-US" sz="2800" dirty="0" smtClean="0">
              <a:latin typeface="Harrington" pitchFamily="82" charset="0"/>
            </a:endParaRPr>
          </a:p>
          <a:p>
            <a:pPr algn="ctr"/>
            <a:endParaRPr lang="en-US" sz="3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228600"/>
            <a:ext cx="8686800" cy="7017306"/>
          </a:xfrm>
          <a:prstGeom prst="rect">
            <a:avLst/>
          </a:prstGeom>
          <a:noFill/>
        </p:spPr>
        <p:txBody>
          <a:bodyPr wrap="square" rtlCol="0">
            <a:spAutoFit/>
          </a:bodyPr>
          <a:lstStyle/>
          <a:p>
            <a:pPr algn="ctr"/>
            <a:r>
              <a:rPr lang="en-US" sz="3600" dirty="0" smtClean="0">
                <a:latin typeface="Harrington" pitchFamily="82" charset="0"/>
              </a:rPr>
              <a:t>Afghan Traditions</a:t>
            </a:r>
          </a:p>
          <a:p>
            <a:pPr>
              <a:buFont typeface="Wingdings"/>
              <a:buChar char="Ø"/>
            </a:pPr>
            <a:r>
              <a:rPr lang="en-US" dirty="0" smtClean="0">
                <a:latin typeface="Harrington" pitchFamily="82" charset="0"/>
              </a:rPr>
              <a:t>Afghan’s are a very proud people, of their land and religion.</a:t>
            </a:r>
          </a:p>
          <a:p>
            <a:pPr>
              <a:buFont typeface="Wingdings"/>
              <a:buChar char="Ø"/>
            </a:pPr>
            <a:r>
              <a:rPr lang="en-US" dirty="0" smtClean="0">
                <a:latin typeface="Harrington" pitchFamily="82" charset="0"/>
              </a:rPr>
              <a:t>Very loyal to their local leaders then their tribe.</a:t>
            </a:r>
          </a:p>
          <a:p>
            <a:pPr>
              <a:buFont typeface="Wingdings"/>
              <a:buChar char="Ø"/>
            </a:pPr>
            <a:r>
              <a:rPr lang="en-US" dirty="0" smtClean="0">
                <a:latin typeface="Harrington" pitchFamily="82" charset="0"/>
              </a:rPr>
              <a:t>Hospitality and honor are the top two </a:t>
            </a:r>
            <a:r>
              <a:rPr lang="en-US" dirty="0" err="1" smtClean="0">
                <a:latin typeface="Harrington" pitchFamily="82" charset="0"/>
              </a:rPr>
              <a:t>characterisitcs</a:t>
            </a:r>
            <a:r>
              <a:rPr lang="en-US" dirty="0" smtClean="0">
                <a:latin typeface="Harrington" pitchFamily="82" charset="0"/>
              </a:rPr>
              <a:t> of Afghan people.</a:t>
            </a:r>
            <a:r>
              <a:rPr lang="en-US" dirty="0" smtClean="0"/>
              <a:t> </a:t>
            </a:r>
            <a:r>
              <a:rPr lang="en-US" dirty="0" smtClean="0">
                <a:latin typeface="Harrington" pitchFamily="82" charset="0"/>
              </a:rPr>
              <a:t>No matter who you are, if you visit a home you will be given the best the family has. </a:t>
            </a:r>
          </a:p>
          <a:p>
            <a:pPr>
              <a:buFont typeface="Wingdings"/>
              <a:buChar char="Ø"/>
            </a:pPr>
            <a:r>
              <a:rPr lang="en-US" dirty="0" smtClean="0">
                <a:latin typeface="Harrington" pitchFamily="82" charset="0"/>
              </a:rPr>
              <a:t>Followers of Islam.</a:t>
            </a:r>
            <a:r>
              <a:rPr lang="en-US" dirty="0" smtClean="0"/>
              <a:t> </a:t>
            </a:r>
            <a:r>
              <a:rPr lang="en-US" dirty="0" smtClean="0">
                <a:latin typeface="Harrington" pitchFamily="82" charset="0"/>
              </a:rPr>
              <a:t>Pray 5 times a day</a:t>
            </a:r>
            <a:r>
              <a:rPr lang="en-US" dirty="0" smtClean="0"/>
              <a:t>. </a:t>
            </a:r>
            <a:r>
              <a:rPr lang="en-US" dirty="0" smtClean="0">
                <a:latin typeface="Harrington" pitchFamily="82" charset="0"/>
              </a:rPr>
              <a:t>They believe that Islamic law permits every 'believer' to maintain arms when directed by the ruler.</a:t>
            </a:r>
          </a:p>
          <a:p>
            <a:pPr>
              <a:buFont typeface="Wingdings"/>
              <a:buChar char="Ø"/>
            </a:pPr>
            <a:r>
              <a:rPr lang="en-US" dirty="0" smtClean="0">
                <a:latin typeface="Harrington" pitchFamily="82" charset="0"/>
              </a:rPr>
              <a:t>Afghans greet one another with the phrase </a:t>
            </a:r>
            <a:r>
              <a:rPr lang="en-US" i="1" dirty="0" err="1" smtClean="0">
                <a:latin typeface="Harrington" pitchFamily="82" charset="0"/>
              </a:rPr>
              <a:t>Assalamu</a:t>
            </a:r>
            <a:r>
              <a:rPr lang="en-US" i="1" dirty="0" smtClean="0">
                <a:latin typeface="Harrington" pitchFamily="82" charset="0"/>
              </a:rPr>
              <a:t> </a:t>
            </a:r>
            <a:r>
              <a:rPr lang="en-US" i="1" dirty="0" err="1" smtClean="0">
                <a:latin typeface="Harrington" pitchFamily="82" charset="0"/>
              </a:rPr>
              <a:t>Alaikum</a:t>
            </a:r>
            <a:r>
              <a:rPr lang="en-US" dirty="0" smtClean="0">
                <a:latin typeface="Harrington" pitchFamily="82" charset="0"/>
              </a:rPr>
              <a:t>, which means 'Peace be with you</a:t>
            </a:r>
            <a:r>
              <a:rPr lang="en-US" dirty="0" smtClean="0"/>
              <a:t>‘.</a:t>
            </a:r>
          </a:p>
          <a:p>
            <a:pPr>
              <a:buFont typeface="Wingdings"/>
              <a:buChar char="Ø"/>
            </a:pPr>
            <a:r>
              <a:rPr lang="en-US" dirty="0" smtClean="0">
                <a:latin typeface="Harrington" pitchFamily="82" charset="0"/>
              </a:rPr>
              <a:t>Women and men never shake hands or make eye contact in Afghan society.</a:t>
            </a:r>
            <a:r>
              <a:rPr lang="en-US" dirty="0" smtClean="0"/>
              <a:t> </a:t>
            </a:r>
            <a:r>
              <a:rPr lang="en-US" dirty="0" smtClean="0">
                <a:latin typeface="Harrington" pitchFamily="82" charset="0"/>
              </a:rPr>
              <a:t>Between men eye contact is acceptable as long as it is not prolonged - it is best to only occasionally look someone in the eyes.</a:t>
            </a:r>
          </a:p>
          <a:p>
            <a:pPr>
              <a:buFont typeface="Wingdings"/>
              <a:buChar char="Ø"/>
            </a:pPr>
            <a:r>
              <a:rPr lang="en-US" dirty="0" smtClean="0">
                <a:latin typeface="Harrington" pitchFamily="82" charset="0"/>
              </a:rPr>
              <a:t>When eating, Afghan’s sit on the floor and eat with their hands.</a:t>
            </a:r>
          </a:p>
          <a:p>
            <a:pPr>
              <a:buFont typeface="Wingdings"/>
              <a:buChar char="Ø"/>
            </a:pPr>
            <a:r>
              <a:rPr lang="en-US" dirty="0" smtClean="0">
                <a:latin typeface="Harrington" pitchFamily="82" charset="0"/>
              </a:rPr>
              <a:t>For women wearing skirts and sleeveless will mean disrespecting the Afghan culture and are a strict no-no. Women are expected to cover their heads and chest and do not shake hands with men. Men and women should never be left alone in the same room (only family) and never touch.</a:t>
            </a:r>
          </a:p>
          <a:p>
            <a:pPr>
              <a:buFont typeface="Wingdings"/>
              <a:buChar char="Ø"/>
            </a:pPr>
            <a:r>
              <a:rPr lang="en-US" dirty="0">
                <a:latin typeface="Harrington" pitchFamily="82" charset="0"/>
              </a:rPr>
              <a:t> </a:t>
            </a:r>
            <a:r>
              <a:rPr lang="en-US" dirty="0" smtClean="0">
                <a:latin typeface="Harrington" pitchFamily="82" charset="0"/>
              </a:rPr>
              <a:t>Friday is their holy day.</a:t>
            </a:r>
          </a:p>
          <a:p>
            <a:pPr>
              <a:buFont typeface="Wingdings"/>
              <a:buChar char="Ø"/>
            </a:pPr>
            <a:r>
              <a:rPr lang="en-US" dirty="0" smtClean="0">
                <a:latin typeface="Harrington" pitchFamily="82" charset="0"/>
              </a:rPr>
              <a:t>Families arrange marriages. Factors such as tribe, status, network, and wealth are the major factors forming any choice. </a:t>
            </a:r>
          </a:p>
          <a:p>
            <a:pPr>
              <a:buFont typeface="Wingdings"/>
              <a:buChar char="Ø"/>
            </a:pPr>
            <a:r>
              <a:rPr lang="en-US" dirty="0" smtClean="0"/>
              <a:t> </a:t>
            </a:r>
            <a:r>
              <a:rPr lang="en-US" dirty="0" smtClean="0">
                <a:latin typeface="Harrington" pitchFamily="82" charset="0"/>
              </a:rPr>
              <a:t>No alcohol</a:t>
            </a:r>
            <a:r>
              <a:rPr lang="en-US" dirty="0" smtClean="0"/>
              <a:t/>
            </a:r>
            <a:br>
              <a:rPr lang="en-US" dirty="0" smtClean="0"/>
            </a:br>
            <a:endParaRPr lang="en-US" dirty="0" smtClean="0">
              <a:latin typeface="Harrington" pitchFamily="82" charset="0"/>
            </a:endParaRPr>
          </a:p>
          <a:p>
            <a:pPr>
              <a:buFont typeface="Wingdings"/>
              <a:buChar char="Ø"/>
            </a:pPr>
            <a:endParaRPr lang="en-US" dirty="0" smtClean="0">
              <a:latin typeface="Harrington" pitchFamily="82" charset="0"/>
            </a:endParaRPr>
          </a:p>
          <a:p>
            <a:pPr>
              <a:buFont typeface="Wingdings"/>
              <a:buChar char="Ø"/>
            </a:pPr>
            <a:endParaRPr lang="en-US" dirty="0">
              <a:latin typeface="Harrington" pitchFamily="82"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http://library.thinkquest.org/08aug/01186/Afghanistanclothing.jpg"/>
          <p:cNvPicPr>
            <a:picLocks noChangeAspect="1" noChangeArrowheads="1"/>
          </p:cNvPicPr>
          <p:nvPr/>
        </p:nvPicPr>
        <p:blipFill>
          <a:blip r:embed="rId2" cstate="print"/>
          <a:srcRect/>
          <a:stretch>
            <a:fillRect/>
          </a:stretch>
        </p:blipFill>
        <p:spPr bwMode="auto">
          <a:xfrm>
            <a:off x="152400" y="381001"/>
            <a:ext cx="2362200" cy="2286000"/>
          </a:xfrm>
          <a:prstGeom prst="rect">
            <a:avLst/>
          </a:prstGeom>
          <a:noFill/>
        </p:spPr>
      </p:pic>
      <p:pic>
        <p:nvPicPr>
          <p:cNvPr id="16388" name="Picture 4" descr="http://www.dermalogica.com/us/blog/wp-content/uploads/2011/04/hijab.jpg"/>
          <p:cNvPicPr>
            <a:picLocks noChangeAspect="1" noChangeArrowheads="1"/>
          </p:cNvPicPr>
          <p:nvPr/>
        </p:nvPicPr>
        <p:blipFill>
          <a:blip r:embed="rId3" cstate="print"/>
          <a:srcRect/>
          <a:stretch>
            <a:fillRect/>
          </a:stretch>
        </p:blipFill>
        <p:spPr bwMode="auto">
          <a:xfrm>
            <a:off x="3733800" y="381000"/>
            <a:ext cx="2009775" cy="2219326"/>
          </a:xfrm>
          <a:prstGeom prst="rect">
            <a:avLst/>
          </a:prstGeom>
          <a:noFill/>
        </p:spPr>
      </p:pic>
      <p:pic>
        <p:nvPicPr>
          <p:cNvPr id="16390" name="Picture 6" descr="http://www.unhcr.org/thumb1/46f7dba92.jpg"/>
          <p:cNvPicPr>
            <a:picLocks noChangeAspect="1" noChangeArrowheads="1"/>
          </p:cNvPicPr>
          <p:nvPr/>
        </p:nvPicPr>
        <p:blipFill>
          <a:blip r:embed="rId4" cstate="print"/>
          <a:srcRect/>
          <a:stretch>
            <a:fillRect/>
          </a:stretch>
        </p:blipFill>
        <p:spPr bwMode="auto">
          <a:xfrm>
            <a:off x="533400" y="3124200"/>
            <a:ext cx="3419475" cy="2276475"/>
          </a:xfrm>
          <a:prstGeom prst="rect">
            <a:avLst/>
          </a:prstGeom>
          <a:noFill/>
        </p:spPr>
      </p:pic>
      <p:pic>
        <p:nvPicPr>
          <p:cNvPr id="16392" name="Picture 8" descr="http://www.rawa.org/temp/runews/data/upimages/marzia_family_afghanistan.jpg"/>
          <p:cNvPicPr>
            <a:picLocks noChangeAspect="1" noChangeArrowheads="1"/>
          </p:cNvPicPr>
          <p:nvPr/>
        </p:nvPicPr>
        <p:blipFill>
          <a:blip r:embed="rId5" cstate="print"/>
          <a:srcRect/>
          <a:stretch>
            <a:fillRect/>
          </a:stretch>
        </p:blipFill>
        <p:spPr bwMode="auto">
          <a:xfrm>
            <a:off x="6248400" y="381000"/>
            <a:ext cx="2562225" cy="2714626"/>
          </a:xfrm>
          <a:prstGeom prst="rect">
            <a:avLst/>
          </a:prstGeom>
          <a:noFill/>
        </p:spPr>
      </p:pic>
      <p:pic>
        <p:nvPicPr>
          <p:cNvPr id="16394" name="Picture 10" descr="http://2.bp.blogspot.com/_QfVWU-2pVL4/SrgJCwXwd5I/AAAAAAAAIY4/zcvOvey-o08/s1600/Rows%2Bof%2Bshoes%2Bdeposited%2Bbeside%2Bthe%2Bcamp's%2Bmakeshift%2Bprayer%2Bsite%2Bas%2Bscores%2Bof%2Bmigrants%2Bworship.%2B'We%2Bwill%2Bdefend%2Bthe%2Bmosque%2Bat%2Ball%2Bcosts,'%2Bsaid%2Bone%2BAfghan.jpg"/>
          <p:cNvPicPr>
            <a:picLocks noChangeAspect="1" noChangeArrowheads="1"/>
          </p:cNvPicPr>
          <p:nvPr/>
        </p:nvPicPr>
        <p:blipFill>
          <a:blip r:embed="rId6" cstate="print"/>
          <a:srcRect/>
          <a:stretch>
            <a:fillRect/>
          </a:stretch>
        </p:blipFill>
        <p:spPr bwMode="auto">
          <a:xfrm>
            <a:off x="5334000" y="3581400"/>
            <a:ext cx="2457450" cy="2695576"/>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04800" y="381000"/>
            <a:ext cx="8610600" cy="5386090"/>
          </a:xfrm>
          <a:prstGeom prst="rect">
            <a:avLst/>
          </a:prstGeom>
          <a:noFill/>
        </p:spPr>
        <p:txBody>
          <a:bodyPr wrap="square" rtlCol="0">
            <a:spAutoFit/>
          </a:bodyPr>
          <a:lstStyle/>
          <a:p>
            <a:pPr algn="ctr"/>
            <a:r>
              <a:rPr lang="en-US" sz="3200" dirty="0" err="1" smtClean="0">
                <a:latin typeface="Harrington" pitchFamily="82" charset="0"/>
              </a:rPr>
              <a:t>Bacha</a:t>
            </a:r>
            <a:r>
              <a:rPr lang="en-US" sz="3200" dirty="0" smtClean="0">
                <a:latin typeface="Harrington" pitchFamily="82" charset="0"/>
              </a:rPr>
              <a:t> </a:t>
            </a:r>
            <a:r>
              <a:rPr lang="en-US" sz="3200" dirty="0" err="1" smtClean="0">
                <a:latin typeface="Harrington" pitchFamily="82" charset="0"/>
              </a:rPr>
              <a:t>bazi</a:t>
            </a:r>
            <a:endParaRPr lang="en-US" sz="3200" dirty="0" smtClean="0">
              <a:latin typeface="Harrington" pitchFamily="82" charset="0"/>
            </a:endParaRPr>
          </a:p>
          <a:p>
            <a:r>
              <a:rPr lang="en-US" sz="2400" dirty="0" smtClean="0">
                <a:latin typeface="Harrington" pitchFamily="82" charset="0"/>
              </a:rPr>
              <a:t>Defined as: </a:t>
            </a:r>
            <a:r>
              <a:rPr lang="en-US" sz="2400" dirty="0" smtClean="0"/>
              <a:t>adolescent boys who are sold to wealthy or powerful men for entertainment and sexual activities.</a:t>
            </a:r>
          </a:p>
          <a:p>
            <a:r>
              <a:rPr lang="en-US" sz="2400" dirty="0">
                <a:latin typeface="Harrington" pitchFamily="82" charset="0"/>
              </a:rPr>
              <a:t>	</a:t>
            </a:r>
            <a:r>
              <a:rPr lang="en-US" sz="2400" dirty="0" smtClean="0">
                <a:latin typeface="Harrington" pitchFamily="82" charset="0"/>
              </a:rPr>
              <a:t>	&gt;</a:t>
            </a:r>
            <a:r>
              <a:rPr lang="en-US" sz="2400" dirty="0" smtClean="0"/>
              <a:t>This business thrives in Afghanistan, where many men keep them as status symbols</a:t>
            </a:r>
            <a:r>
              <a:rPr lang="en-US" sz="2400" dirty="0" smtClean="0">
                <a:latin typeface="Harrington" pitchFamily="82" charset="0"/>
              </a:rPr>
              <a:t> </a:t>
            </a:r>
          </a:p>
          <a:p>
            <a:r>
              <a:rPr lang="en-US" sz="2400" dirty="0">
                <a:latin typeface="Harrington" pitchFamily="82" charset="0"/>
              </a:rPr>
              <a:t>	</a:t>
            </a:r>
            <a:r>
              <a:rPr lang="en-US" sz="2400" dirty="0" smtClean="0">
                <a:latin typeface="Harrington" pitchFamily="82" charset="0"/>
              </a:rPr>
              <a:t>	&gt; </a:t>
            </a:r>
            <a:r>
              <a:rPr lang="en-US" sz="2400" dirty="0" smtClean="0"/>
              <a:t>Men have these “boys” because the Afghan women are unapproachable. </a:t>
            </a:r>
          </a:p>
          <a:p>
            <a:r>
              <a:rPr lang="en-US" sz="2400" dirty="0">
                <a:latin typeface="Harrington" pitchFamily="82" charset="0"/>
              </a:rPr>
              <a:t>	</a:t>
            </a:r>
            <a:r>
              <a:rPr lang="en-US" sz="2400" dirty="0" smtClean="0">
                <a:latin typeface="Harrington" pitchFamily="82" charset="0"/>
              </a:rPr>
              <a:t>	&gt;</a:t>
            </a:r>
            <a:r>
              <a:rPr lang="en-US" sz="2400" dirty="0"/>
              <a:t>Afghan men cannot talk to an unrelated woman until after proposing marriage. Before then, they can't even look at a woman, except perhaps her feet. Otherwise she is covered, head to </a:t>
            </a:r>
            <a:r>
              <a:rPr lang="en-US" sz="2400" dirty="0" smtClean="0"/>
              <a:t>ankle.</a:t>
            </a:r>
            <a:r>
              <a:rPr lang="en-US" sz="2400" dirty="0"/>
              <a:t/>
            </a:r>
            <a:br>
              <a:rPr lang="en-US" sz="2400" dirty="0"/>
            </a:br>
            <a:r>
              <a:rPr lang="en-US" sz="2400" dirty="0" smtClean="0"/>
              <a:t>		&gt; The owning of a “</a:t>
            </a:r>
            <a:r>
              <a:rPr lang="en-US" sz="2400" dirty="0" err="1" smtClean="0"/>
              <a:t>bacha</a:t>
            </a:r>
            <a:r>
              <a:rPr lang="en-US" sz="2400" dirty="0" smtClean="0"/>
              <a:t> </a:t>
            </a:r>
            <a:r>
              <a:rPr lang="en-US" sz="2400" dirty="0" err="1" smtClean="0"/>
              <a:t>bazi</a:t>
            </a:r>
            <a:r>
              <a:rPr lang="en-US" sz="2400" dirty="0" smtClean="0"/>
              <a:t>” is culturally acceptable in Afghanistan.</a:t>
            </a:r>
            <a:endParaRPr lang="en-US" sz="2400" dirty="0"/>
          </a:p>
          <a:p>
            <a:endParaRPr lang="en-US" sz="2400" dirty="0">
              <a:latin typeface="Harrington" pitchFamily="8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232</TotalTime>
  <Words>580</Words>
  <Application>Microsoft Office PowerPoint</Application>
  <PresentationFormat>On-screen Show (4:3)</PresentationFormat>
  <Paragraphs>77</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The Kite Runner By: Khaled Hosseini</vt:lpstr>
      <vt:lpstr>Slide 2</vt:lpstr>
      <vt:lpstr>Slide 3</vt:lpstr>
      <vt:lpstr>Slide 4</vt:lpstr>
      <vt:lpstr>Slide 5</vt:lpstr>
      <vt:lpstr>Slide 6</vt:lpstr>
      <vt:lpstr>Slide 7</vt:lpstr>
      <vt:lpstr>Slide 8</vt:lpstr>
      <vt:lpstr>Slide 9</vt:lpstr>
      <vt:lpstr>Slide 10</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Kite Runner By: Khaled Hosseini</dc:title>
  <dc:creator>Guest</dc:creator>
  <cp:lastModifiedBy>Guest</cp:lastModifiedBy>
  <cp:revision>33</cp:revision>
  <dcterms:created xsi:type="dcterms:W3CDTF">2012-08-01T20:11:07Z</dcterms:created>
  <dcterms:modified xsi:type="dcterms:W3CDTF">2012-08-02T00:04:01Z</dcterms:modified>
</cp:coreProperties>
</file>